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8" r:id="rId4"/>
    <p:sldId id="261" r:id="rId5"/>
    <p:sldId id="271" r:id="rId6"/>
    <p:sldId id="262" r:id="rId7"/>
    <p:sldId id="269" r:id="rId8"/>
    <p:sldId id="270" r:id="rId9"/>
    <p:sldId id="277" r:id="rId10"/>
    <p:sldId id="274" r:id="rId11"/>
    <p:sldId id="266" r:id="rId12"/>
    <p:sldId id="273" r:id="rId13"/>
    <p:sldId id="272" r:id="rId14"/>
    <p:sldId id="278" r:id="rId15"/>
    <p:sldId id="275" r:id="rId16"/>
    <p:sldId id="276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F00"/>
    <a:srgbClr val="E7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53BF5-33A6-5CAD-9EDD-079754B89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A3649D-2DE5-A729-7198-C7F719BFB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347078-B7C4-AC3C-E1FF-D387F61D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659F27-1681-917E-5EA8-D678B54F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303542-EC89-FFD7-C437-CB578C81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56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1A74-6DE3-6232-0A70-28C98E9F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F19054-B3B7-9EF5-C68B-83423E0EC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54A08C-9259-DA8D-2758-02D8A4BD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47973B-B73D-930F-0897-444B54E9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7BBB11-3A97-5D0E-CA35-B06342A8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19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3EB0899-CF24-3107-4405-9D2A7AF95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93586B-BAC7-E291-C571-D032974C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BCD75B-2A3F-0162-9536-15DE732B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FFE04E-5A24-75AB-7226-FD47A325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68955-C868-86A9-DAA1-E2F79606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16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44417-1D5A-D9DA-CBF4-240114CD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08977-6A50-1695-E100-4F4EA6DA1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B1A7E-FFBE-9A0B-BE09-315937BE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9F407-CC41-63E7-8D77-6246ED8B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6A24BC-2398-B1F0-A1CB-E9E8B6B1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93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5E39D-78E7-EBED-D55B-F25C9EF7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F36A32-88DF-E057-DE4C-45CBA0E7C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ADFA4-34D9-878A-2D41-F05F1EB8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118D2A-D54A-5719-FBBF-567CAD5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3871A2-294C-9733-264F-D132BF70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41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03974-5FE1-7AD5-9916-D538656F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A04F04-F3B8-1FD0-7F58-3E84AAEBB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4745F2-97E1-7E3D-7FFE-ACE37AAE9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4A3A28-5959-C950-5074-07798292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514D17-A0F0-4211-7F08-8C5E5B41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2280B8-9925-7D3C-F447-2A8144B0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68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3FB42-26DB-7556-13DA-E982CAFB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8E6DEA-D724-9CDC-0769-834C222D2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E3F647-6367-9ED7-A693-B5ACE51F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30E184-3FAF-DB0B-88CC-FF5885D6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1762C3-D119-F316-9E9E-A99DA96A0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DD2072-ACA5-239D-DD44-229519FE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83503A7-1A6B-06DB-4E73-6180FA5E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A0C321-DE09-B08D-F205-709831DB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03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36D0F-1E8B-25D3-549D-EE2D1271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CA70AE-E830-DA10-AD98-9263A0E8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FB9671-8604-C43A-DAA4-8BED9872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FF1A1-A6AA-BF5A-6058-73500AED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59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1294EA-8CE0-B51F-00F5-B2C1FB62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BF72CA-AC7C-4078-D9E4-C06859EC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6C9857-C308-2B9A-2AC4-3514C13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6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0AC03-423C-03C3-858C-6FEA0538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E8D18B-5224-994C-37FF-6747F6BB9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82D8AB-B72E-AFCF-F86D-DE7B3E3C1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6B696B-7F2E-63CD-C8A2-A1C39FA4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66A03F-8C58-3293-E30D-8E2D71F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4AEFEF-7BC2-8064-7217-5B0C047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67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38D07-859D-249B-3C28-D7054202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1F218A2-2BCC-4777-ED4F-DCA2A39C2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492B64-5B2A-AC01-4005-57A5E1B2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F45930-6DB7-930D-B4B2-1E51E462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4740EF-58D8-050F-C98B-10E7BF6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D250E4-F1AA-5699-F418-58E83F14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9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9921FD-27BB-582F-E943-4E1B55D3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FB9419-151C-B88A-F670-025E50C67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4763F3-0393-AB5D-2A4D-1E1EB67A1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1EBF57-B0A2-7246-AF2B-C0B3AB1E7646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CED0E7-D289-6A3A-9AB9-23C318F22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4E687-D111-118D-BFBA-4F6D0388A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1FB1D-6473-0B4E-8648-C6EE79AAB3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3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3" y="577609"/>
            <a:ext cx="5402316" cy="1956841"/>
          </a:xfrm>
        </p:spPr>
        <p:txBody>
          <a:bodyPr anchor="b">
            <a:noAutofit/>
          </a:bodyPr>
          <a:lstStyle/>
          <a:p>
            <a:r>
              <a:rPr lang="de-DE" sz="4800" dirty="0"/>
              <a:t>Die Polizei und der Mythos vom „gefährlichen Irren“ 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97" y="4540470"/>
            <a:ext cx="4243589" cy="2251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/>
              <a:t>Michael Jasch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1600" dirty="0"/>
              <a:t>Hochschule für Polizei und öffentliche Verwaltung Nordrhein-Westfalen</a:t>
            </a:r>
          </a:p>
        </p:txBody>
      </p:sp>
      <p:pic>
        <p:nvPicPr>
          <p:cNvPr id="1026" name="Picture 2" descr="Mensch - Zwangsjacken, Schockkuren, Stromstösse und Psychopharmaka - Wissen  - SRF">
            <a:extLst>
              <a:ext uri="{FF2B5EF4-FFF2-40B4-BE49-F238E27FC236}">
                <a16:creationId xmlns:a16="http://schemas.microsoft.com/office/drawing/2014/main" id="{7912D794-0D95-FAF4-1D92-3772A2CBA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r="-1" b="114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B3FD05-6D6B-386A-335D-C83E13BED504}"/>
              </a:ext>
            </a:extLst>
          </p:cNvPr>
          <p:cNvSpPr txBox="1"/>
          <p:nvPr/>
        </p:nvSpPr>
        <p:spPr>
          <a:xfrm>
            <a:off x="1987826" y="24914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3552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Historisches: </a:t>
            </a:r>
            <a:br>
              <a:rPr lang="de-DE" sz="4000" dirty="0"/>
            </a:br>
            <a:r>
              <a:rPr lang="de-DE" sz="4000" dirty="0">
                <a:solidFill>
                  <a:schemeClr val="tx2"/>
                </a:solidFill>
              </a:rPr>
              <a:t>Nach Reichsgründung 1871</a:t>
            </a:r>
            <a:endParaRPr lang="de-DE" sz="4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DD5B3-8A89-8FDC-10C1-3C7F9559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484"/>
            <a:ext cx="9723783" cy="4351338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Weitere Verlagerung der Kompetenz bei Unterbringung vom Gericht auf Polizei 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Konjunktur der </a:t>
            </a:r>
            <a:r>
              <a:rPr lang="de-DE" sz="2000" b="1" dirty="0">
                <a:solidFill>
                  <a:schemeClr val="tx2"/>
                </a:solidFill>
              </a:rPr>
              <a:t>„Gemeingefährlichkeit“: </a:t>
            </a:r>
            <a:r>
              <a:rPr lang="de-DE" sz="2000" dirty="0">
                <a:solidFill>
                  <a:schemeClr val="tx2"/>
                </a:solidFill>
              </a:rPr>
              <a:t>  „Die Diagnosen Geisteskrankheit und Gemeingefährlichkeit wurden zunehmend identisch“ </a:t>
            </a:r>
            <a:r>
              <a:rPr lang="de-DE" sz="1600" dirty="0">
                <a:solidFill>
                  <a:schemeClr val="tx2"/>
                </a:solidFill>
              </a:rPr>
              <a:t>(Brink 2010, S. 142)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Trotz Protest waren Psychiater an der Konstruktion beteiligt: Nutzung des Begriffs zur Beschleunigung der Unterbringung aus therapeutischer Motivation“. 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Bei polizeilicher Einweisung konnten die Ärzte nicht allein über die Entlassung entscheiden.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2"/>
                </a:solidFill>
              </a:rPr>
              <a:t>=&gt; „Je dichter das juristische Netz geknüpft wurde, desto durchlässiger wurden die Anstaltsmauern“   </a:t>
            </a:r>
            <a:r>
              <a:rPr lang="de-DE" sz="1400" dirty="0">
                <a:solidFill>
                  <a:schemeClr val="tx2"/>
                </a:solidFill>
              </a:rPr>
              <a:t> (Chr. Müller, Verbrechensbekämpfung, 2004, S. 101)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883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7BB236CC-C0FC-3A4D-44CD-126DCA73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42" y="658502"/>
            <a:ext cx="5165008" cy="120036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 err="1"/>
              <a:t>Polizeiausbildung</a:t>
            </a:r>
            <a:r>
              <a:rPr lang="en-US" sz="3200" dirty="0"/>
              <a:t> und </a:t>
            </a:r>
            <a:r>
              <a:rPr lang="en-US" sz="3200" dirty="0" err="1"/>
              <a:t>psychisch</a:t>
            </a:r>
            <a:r>
              <a:rPr lang="en-US" sz="3200" dirty="0"/>
              <a:t> </a:t>
            </a:r>
            <a:r>
              <a:rPr lang="en-US" sz="3200" dirty="0" err="1"/>
              <a:t>erkrankte</a:t>
            </a:r>
            <a:r>
              <a:rPr lang="en-US" sz="3200" dirty="0"/>
              <a:t> Menschen </a:t>
            </a:r>
            <a:r>
              <a:rPr lang="en-US" sz="3200" dirty="0" err="1"/>
              <a:t>heute</a:t>
            </a:r>
            <a:endParaRPr lang="en-US" sz="3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nhaltsplatzhalter 18" descr="Ein Bild, das Text, Schrift, Etikett, Aufdruck enthält.&#10;&#10;Automatisch generierte Beschreibung">
            <a:extLst>
              <a:ext uri="{FF2B5EF4-FFF2-40B4-BE49-F238E27FC236}">
                <a16:creationId xmlns:a16="http://schemas.microsoft.com/office/drawing/2014/main" id="{ACAC8EF2-2E05-463E-738E-775BBCAA2C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618" b="7431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Gegenwärtig</a:t>
            </a:r>
            <a:r>
              <a:rPr lang="en-US" sz="2000" dirty="0"/>
              <a:t>: </a:t>
            </a:r>
            <a:r>
              <a:rPr lang="en-US" sz="2000" dirty="0" err="1"/>
              <a:t>Psychische</a:t>
            </a:r>
            <a:r>
              <a:rPr lang="en-US" sz="2000" dirty="0"/>
              <a:t> </a:t>
            </a:r>
            <a:r>
              <a:rPr lang="en-US" sz="2000" dirty="0" err="1"/>
              <a:t>Erkrankungen</a:t>
            </a:r>
            <a:r>
              <a:rPr lang="en-US" sz="2000" dirty="0"/>
              <a:t> formal </a:t>
            </a:r>
            <a:r>
              <a:rPr lang="en-US" sz="2000" dirty="0" err="1"/>
              <a:t>Ausbildungsinhalt</a:t>
            </a:r>
            <a:r>
              <a:rPr lang="en-US" sz="2000" dirty="0"/>
              <a:t> </a:t>
            </a:r>
            <a:r>
              <a:rPr lang="en-US" sz="2000" dirty="0" err="1"/>
              <a:t>bei</a:t>
            </a:r>
            <a:r>
              <a:rPr lang="en-US" sz="2000" dirty="0"/>
              <a:t> </a:t>
            </a:r>
            <a:r>
              <a:rPr lang="en-US" sz="2000" dirty="0" err="1"/>
              <a:t>allen</a:t>
            </a:r>
            <a:r>
              <a:rPr lang="en-US" sz="2000" dirty="0"/>
              <a:t>  </a:t>
            </a:r>
            <a:r>
              <a:rPr lang="en-US" sz="2000" dirty="0" err="1"/>
              <a:t>Polizeibehörden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Umfang</a:t>
            </a:r>
            <a:r>
              <a:rPr lang="en-US" sz="2000" dirty="0"/>
              <a:t> und </a:t>
            </a:r>
            <a:r>
              <a:rPr lang="en-US" sz="2000" dirty="0" err="1"/>
              <a:t>Intensität</a:t>
            </a:r>
            <a:r>
              <a:rPr lang="en-US" sz="2000" dirty="0"/>
              <a:t> </a:t>
            </a:r>
            <a:r>
              <a:rPr lang="en-US" sz="2000" dirty="0" err="1"/>
              <a:t>aber</a:t>
            </a:r>
            <a:r>
              <a:rPr lang="en-US" sz="2000" dirty="0"/>
              <a:t> </a:t>
            </a:r>
            <a:r>
              <a:rPr lang="en-US" sz="2000" dirty="0" err="1"/>
              <a:t>sehr</a:t>
            </a:r>
            <a:r>
              <a:rPr lang="en-US" sz="2000" dirty="0"/>
              <a:t> </a:t>
            </a:r>
            <a:r>
              <a:rPr lang="en-US" sz="2000" dirty="0" err="1"/>
              <a:t>rudimentär</a:t>
            </a:r>
            <a:r>
              <a:rPr lang="en-US" sz="2000" dirty="0"/>
              <a:t> und </a:t>
            </a:r>
            <a:r>
              <a:rPr lang="en-US" sz="2000" dirty="0" err="1"/>
              <a:t>zufällig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Einsatzkarte</a:t>
            </a:r>
            <a:r>
              <a:rPr lang="en-US" sz="2000" dirty="0"/>
              <a:t> “Suicide by Cop –Situation”</a:t>
            </a:r>
          </a:p>
          <a:p>
            <a:endParaRPr lang="en-US" sz="2000" dirty="0"/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8EF31F-5F1D-2305-1199-D790689BB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1" y="-1"/>
            <a:ext cx="6156958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Einsatzkarte</a:t>
            </a:r>
            <a:r>
              <a:rPr lang="en-US" sz="2000" dirty="0"/>
              <a:t> “</a:t>
            </a:r>
            <a:r>
              <a:rPr lang="en-US" sz="2000" dirty="0" err="1"/>
              <a:t>Verhandeln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psychisch</a:t>
            </a:r>
            <a:r>
              <a:rPr lang="en-US" sz="2000" dirty="0"/>
              <a:t> </a:t>
            </a:r>
            <a:r>
              <a:rPr lang="en-US" sz="2000" dirty="0" err="1"/>
              <a:t>Kranken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92D3FE-ABE7-2EC9-D360-815CB5A8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97" y="-1"/>
            <a:ext cx="5143500" cy="78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9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/>
              <a:t>Beispiel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der </a:t>
            </a:r>
            <a:r>
              <a:rPr lang="en-US" sz="2000" dirty="0" err="1"/>
              <a:t>Wissenschaft</a:t>
            </a:r>
            <a:r>
              <a:rPr lang="en-US" sz="2000" dirty="0"/>
              <a:t>: </a:t>
            </a:r>
            <a:r>
              <a:rPr lang="en-US" sz="2000" dirty="0" err="1"/>
              <a:t>Vorschlag</a:t>
            </a:r>
            <a:r>
              <a:rPr lang="en-US" sz="2000" dirty="0"/>
              <a:t> für </a:t>
            </a:r>
            <a:r>
              <a:rPr lang="en-US" sz="2000" dirty="0" err="1"/>
              <a:t>Einsatztraining</a:t>
            </a:r>
            <a:r>
              <a:rPr lang="en-US" sz="2000" dirty="0"/>
              <a:t>: Constraints-led Approach (CLA)</a:t>
            </a:r>
          </a:p>
          <a:p>
            <a:endParaRPr lang="en-US" sz="2000" dirty="0"/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92D3FE-ABE7-2EC9-D360-815CB5A8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2499" y="636106"/>
            <a:ext cx="5143500" cy="45024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E7204B3-D4CA-0245-7236-2F99C536D1F0}"/>
              </a:ext>
            </a:extLst>
          </p:cNvPr>
          <p:cNvSpPr txBox="1"/>
          <p:nvPr/>
        </p:nvSpPr>
        <p:spPr>
          <a:xfrm>
            <a:off x="855986" y="5550494"/>
            <a:ext cx="420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Quelle: Koerner/Staller/</a:t>
            </a:r>
            <a:r>
              <a:rPr lang="de-DE" sz="1400" dirty="0" err="1"/>
              <a:t>Zaiser</a:t>
            </a:r>
            <a:r>
              <a:rPr lang="de-DE" sz="1400" dirty="0"/>
              <a:t> (im Erscheinen, 2024)</a:t>
            </a:r>
          </a:p>
        </p:txBody>
      </p:sp>
    </p:spTree>
    <p:extLst>
      <p:ext uri="{BB962C8B-B14F-4D97-AF65-F5344CB8AC3E}">
        <p14:creationId xmlns:p14="http://schemas.microsoft.com/office/powerpoint/2010/main" val="185080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Polizei und psychisch erkrankte Menschen heute: Handlungsbedarf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DD5B3-8A89-8FDC-10C1-3C7F9559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4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b="1" dirty="0">
                <a:solidFill>
                  <a:schemeClr val="tx2"/>
                </a:solidFill>
              </a:rPr>
              <a:t>Thesen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2"/>
                </a:solidFill>
              </a:rPr>
              <a:t> </a:t>
            </a:r>
          </a:p>
          <a:p>
            <a:r>
              <a:rPr lang="de-DE" sz="2200" dirty="0">
                <a:solidFill>
                  <a:schemeClr val="tx2"/>
                </a:solidFill>
              </a:rPr>
              <a:t>Das Problem ist „Cop Culture </a:t>
            </a:r>
            <a:r>
              <a:rPr lang="de-DE" sz="2200" dirty="0" err="1">
                <a:solidFill>
                  <a:schemeClr val="tx2"/>
                </a:solidFill>
              </a:rPr>
              <a:t>itself</a:t>
            </a:r>
            <a:r>
              <a:rPr lang="de-DE" sz="2200" dirty="0">
                <a:solidFill>
                  <a:schemeClr val="tx2"/>
                </a:solidFill>
              </a:rPr>
              <a:t>“:  Logik des </a:t>
            </a:r>
          </a:p>
          <a:p>
            <a:pPr marL="336600" indent="0">
              <a:buFont typeface="Wingdings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„sofortigen Klärens der Lage“,     </a:t>
            </a:r>
          </a:p>
          <a:p>
            <a:pPr marL="336600" indent="0">
              <a:buFont typeface="Wingdings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„ein Polizist weicht nicht zurück“,   </a:t>
            </a:r>
          </a:p>
          <a:p>
            <a:pPr marL="336600" indent="0">
              <a:buFont typeface="Wingdings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„Maßnahmen werden nicht zurückgenommen“</a:t>
            </a:r>
          </a:p>
          <a:p>
            <a:pPr marL="0" indent="0">
              <a:buNone/>
            </a:pPr>
            <a:endParaRPr lang="de-DE" sz="2200" dirty="0">
              <a:solidFill>
                <a:schemeClr val="tx2"/>
              </a:solidFill>
            </a:endParaRPr>
          </a:p>
          <a:p>
            <a:r>
              <a:rPr lang="de-DE" sz="2200" dirty="0">
                <a:solidFill>
                  <a:schemeClr val="tx2"/>
                </a:solidFill>
              </a:rPr>
              <a:t>Was es braucht: </a:t>
            </a:r>
          </a:p>
          <a:p>
            <a:pPr marL="336600" indent="0">
              <a:buFont typeface="Wingdings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 Zeit, Geduld, Distanz und Beteiligung psychiatrischer Fachkräfte 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93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Polizei und psychisch erkrankte Menschen heute: Handlungsbedarf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DD5B3-8A89-8FDC-10C1-3C7F9559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484"/>
            <a:ext cx="10515600" cy="4351338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2"/>
                </a:solidFill>
              </a:rPr>
              <a:t>Künftig: Zunahme psychischer Erkrankungen 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4" name="Grafik 3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6194DC19-9036-F6B0-669C-9DEF5B27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68" y="2783395"/>
            <a:ext cx="7772400" cy="36529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839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3" y="345810"/>
            <a:ext cx="5286100" cy="1325563"/>
          </a:xfrm>
        </p:spPr>
        <p:txBody>
          <a:bodyPr>
            <a:normAutofit/>
          </a:bodyPr>
          <a:lstStyle/>
          <a:p>
            <a:r>
              <a:rPr lang="de-DE" sz="4000" dirty="0"/>
              <a:t>Dortmund, August 2022</a:t>
            </a:r>
          </a:p>
        </p:txBody>
      </p:sp>
      <p:sp>
        <p:nvSpPr>
          <p:cNvPr id="2065" name="Content Placeholder 2064">
            <a:extLst>
              <a:ext uri="{FF2B5EF4-FFF2-40B4-BE49-F238E27FC236}">
                <a16:creationId xmlns:a16="http://schemas.microsoft.com/office/drawing/2014/main" id="{4E054695-BAAA-51F7-FA0B-D8D45143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825625"/>
            <a:ext cx="5362836" cy="4351338"/>
          </a:xfrm>
        </p:spPr>
        <p:txBody>
          <a:bodyPr>
            <a:normAutofit/>
          </a:bodyPr>
          <a:lstStyle/>
          <a:p>
            <a:r>
              <a:rPr lang="en-US" sz="2000" dirty="0"/>
              <a:t>Tod des 16jährigen M. Dram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</a:t>
            </a:r>
            <a:r>
              <a:rPr lang="de-DE" sz="2000" dirty="0">
                <a:effectLst/>
              </a:rPr>
              <a:t> </a:t>
            </a:r>
          </a:p>
          <a:p>
            <a:endParaRPr lang="de-DE" sz="2000" dirty="0">
              <a:effectLst/>
            </a:endParaRPr>
          </a:p>
          <a:p>
            <a:r>
              <a:rPr lang="de-DE" sz="2000" dirty="0"/>
              <a:t>Messer in der Hand, vermutlich Suizid-Drohung / psychische Krise</a:t>
            </a:r>
          </a:p>
          <a:p>
            <a:endParaRPr lang="de-DE" sz="2000" dirty="0">
              <a:effectLst/>
            </a:endParaRPr>
          </a:p>
          <a:p>
            <a:r>
              <a:rPr lang="de-DE" sz="2000" dirty="0"/>
              <a:t>5 Schüsse aus Maschinenpistole trafen</a:t>
            </a:r>
          </a:p>
          <a:p>
            <a:endParaRPr lang="de-DE" sz="2000" dirty="0"/>
          </a:p>
          <a:p>
            <a:r>
              <a:rPr lang="de-DE" sz="2000" dirty="0"/>
              <a:t>Strafprozess gegen 5 Polizeibeamte läuft</a:t>
            </a:r>
            <a:endParaRPr lang="en-US" sz="2000" dirty="0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Ein Bild, das Zeichnung, Entwurf, Kunst, Graffiti enthält.&#10;&#10;Automatisch generierte Beschreibung">
            <a:extLst>
              <a:ext uri="{FF2B5EF4-FFF2-40B4-BE49-F238E27FC236}">
                <a16:creationId xmlns:a16="http://schemas.microsoft.com/office/drawing/2014/main" id="{B8746286-94FB-60FE-08CE-2FB28038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902" b="13902"/>
          <a:stretch/>
        </p:blipFill>
        <p:spPr bwMode="auto">
          <a:xfrm>
            <a:off x="7142922" y="2398643"/>
            <a:ext cx="5049079" cy="445935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Arc 207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509B159-4777-BA2C-A2AE-04A0EFE6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3" r="17083"/>
          <a:stretch/>
        </p:blipFill>
        <p:spPr>
          <a:xfrm>
            <a:off x="6096000" y="0"/>
            <a:ext cx="3519312" cy="2869323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56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78969"/>
            <a:ext cx="4443154" cy="625535"/>
          </a:xfrm>
        </p:spPr>
        <p:txBody>
          <a:bodyPr anchor="b">
            <a:normAutofit/>
          </a:bodyPr>
          <a:lstStyle/>
          <a:p>
            <a:r>
              <a:rPr lang="de-DE" sz="3400" dirty="0"/>
              <a:t>Berlin, Juni 2013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F81F704-385B-1EB0-AA72-F7492AE44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de-DE" sz="2000" dirty="0"/>
              <a:t>Unbekleideter Mann mit Messer im Brunnen, erste Selbstverletzungen</a:t>
            </a:r>
          </a:p>
          <a:p>
            <a:endParaRPr lang="de-DE" sz="2000" dirty="0"/>
          </a:p>
          <a:p>
            <a:r>
              <a:rPr lang="de-DE" sz="2000" dirty="0"/>
              <a:t>Tödliche Polizeischüsse, als dieser aufsteht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D65714-55E2-806B-F7AF-179042C00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6" r="2" b="6758"/>
          <a:stretch/>
        </p:blipFill>
        <p:spPr>
          <a:xfrm>
            <a:off x="5212080" y="625682"/>
            <a:ext cx="6463085" cy="60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/>
              <a:t>Übersicht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1C9DB-A169-EAAD-75DF-435B360FA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6504432" cy="3695020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2200" dirty="0"/>
              <a:t>1. Aktuelles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2200" dirty="0"/>
              <a:t>2. Historisches</a:t>
            </a:r>
          </a:p>
          <a:p>
            <a:pPr marL="0" indent="-961200">
              <a:lnSpc>
                <a:spcPct val="140000"/>
              </a:lnSpc>
              <a:buNone/>
            </a:pPr>
            <a:r>
              <a:rPr lang="de-DE" sz="2200" dirty="0"/>
              <a:t>3. Polizei und psychisch erkrankte Menschen heute:  Handlungsbedarf? </a:t>
            </a:r>
          </a:p>
        </p:txBody>
      </p:sp>
    </p:spTree>
    <p:extLst>
      <p:ext uri="{BB962C8B-B14F-4D97-AF65-F5344CB8AC3E}">
        <p14:creationId xmlns:p14="http://schemas.microsoft.com/office/powerpoint/2010/main" val="15680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65" y="709763"/>
            <a:ext cx="9412038" cy="625535"/>
          </a:xfrm>
        </p:spPr>
        <p:txBody>
          <a:bodyPr anchor="b">
            <a:normAutofit/>
          </a:bodyPr>
          <a:lstStyle/>
          <a:p>
            <a:r>
              <a:rPr lang="de-DE" sz="3400" dirty="0"/>
              <a:t>Psychisch erkrankte Bürger: „Schlechte Karten“ </a:t>
            </a:r>
            <a:br>
              <a:rPr lang="de-DE" sz="3400" dirty="0"/>
            </a:br>
            <a:r>
              <a:rPr lang="de-DE" sz="3400" dirty="0"/>
              <a:t>bei Konflikten mit der Polizei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nhaltsplatzhalter 5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AF218B3-2B83-C391-506D-6D650555F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79" y="2540028"/>
            <a:ext cx="4863527" cy="4028287"/>
          </a:xfrm>
          <a:solidFill>
            <a:srgbClr val="F1FF00"/>
          </a:solidFill>
          <a:ln w="31750">
            <a:solidFill>
              <a:srgbClr val="C00000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B3B191-0A6A-7B80-C7DD-952CECD9C798}"/>
              </a:ext>
            </a:extLst>
          </p:cNvPr>
          <p:cNvSpPr txBox="1"/>
          <p:nvPr/>
        </p:nvSpPr>
        <p:spPr>
          <a:xfrm>
            <a:off x="6096000" y="1829714"/>
            <a:ext cx="54701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Polizeikontakte heute: Rund 15 Prozent psychisch erkrankt  – 20 % psychisch „auffällig“ (Lorey/Fegert 2021)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Polizeilicher Schusswaffeneinsatz: Rund 40 % gegenüber psychisch Erkrankten, geschätzt 2/3 der tödlichen Schussabgaben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Kein statistisch-empirischer Beleg, dass Kranke gefährlicher (gewalttätiger) sind als Nicht-Kranke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3319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Das „Irrenwesen“ als polizeilicher ( ? ) Ausnahmezustand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Polizei (Deutschland) – Wikipedia">
            <a:extLst>
              <a:ext uri="{FF2B5EF4-FFF2-40B4-BE49-F238E27FC236}">
                <a16:creationId xmlns:a16="http://schemas.microsoft.com/office/drawing/2014/main" id="{4D2887AF-FA33-7E74-C00F-451EB829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17" y="1728216"/>
            <a:ext cx="3425831" cy="402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C42973F-DC4F-4DB9-125D-FA3C90842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340" y="3809131"/>
            <a:ext cx="2276989" cy="13753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rmAutofit/>
          </a:bodyPr>
          <a:lstStyle/>
          <a:p>
            <a:pPr marL="0" indent="0">
              <a:buNone/>
            </a:pPr>
            <a:r>
              <a:rPr lang="de-DE" sz="2200" dirty="0"/>
              <a:t>Hilfe für psychisch erkrankte Menschen</a:t>
            </a:r>
          </a:p>
        </p:txBody>
      </p:sp>
      <p:sp>
        <p:nvSpPr>
          <p:cNvPr id="4" name="Inhaltsplatzhalter 8">
            <a:extLst>
              <a:ext uri="{FF2B5EF4-FFF2-40B4-BE49-F238E27FC236}">
                <a16:creationId xmlns:a16="http://schemas.microsoft.com/office/drawing/2014/main" id="{5D31F470-67DB-A39F-083D-20CF6D9BB891}"/>
              </a:ext>
            </a:extLst>
          </p:cNvPr>
          <p:cNvSpPr txBox="1">
            <a:spLocks/>
          </p:cNvSpPr>
          <p:nvPr/>
        </p:nvSpPr>
        <p:spPr>
          <a:xfrm>
            <a:off x="1581448" y="2244828"/>
            <a:ext cx="2412485" cy="9713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„Profis“ für physische Gewalt</a:t>
            </a: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2E0F53BA-708F-41C6-5034-25BC6F279C1D}"/>
              </a:ext>
            </a:extLst>
          </p:cNvPr>
          <p:cNvSpPr txBox="1">
            <a:spLocks/>
          </p:cNvSpPr>
          <p:nvPr/>
        </p:nvSpPr>
        <p:spPr>
          <a:xfrm>
            <a:off x="6372976" y="4151518"/>
            <a:ext cx="2707823" cy="13753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Störung von „Ordnung “ </a:t>
            </a:r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36978379-8501-2081-89B7-3780FF8EB1CA}"/>
              </a:ext>
            </a:extLst>
          </p:cNvPr>
          <p:cNvSpPr txBox="1">
            <a:spLocks/>
          </p:cNvSpPr>
          <p:nvPr/>
        </p:nvSpPr>
        <p:spPr>
          <a:xfrm>
            <a:off x="6856154" y="1555940"/>
            <a:ext cx="2952711" cy="16900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Abwehr von Gefahr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- für den Erkrankten?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- für Dritte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- für sich selbst? </a:t>
            </a:r>
          </a:p>
        </p:txBody>
      </p:sp>
      <p:sp>
        <p:nvSpPr>
          <p:cNvPr id="3" name="Inhaltsplatzhalter 8">
            <a:extLst>
              <a:ext uri="{FF2B5EF4-FFF2-40B4-BE49-F238E27FC236}">
                <a16:creationId xmlns:a16="http://schemas.microsoft.com/office/drawing/2014/main" id="{381FEDC4-93E1-0B8C-26AB-AB86DC1FC406}"/>
              </a:ext>
            </a:extLst>
          </p:cNvPr>
          <p:cNvSpPr txBox="1">
            <a:spLocks/>
          </p:cNvSpPr>
          <p:nvPr/>
        </p:nvSpPr>
        <p:spPr>
          <a:xfrm>
            <a:off x="3261775" y="5387985"/>
            <a:ext cx="2834225" cy="13753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200" dirty="0"/>
              <a:t>Selbstbestimm-</a:t>
            </a:r>
            <a:r>
              <a:rPr lang="de-DE" sz="2200" dirty="0" err="1"/>
              <a:t>ungsrecht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6510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 animBg="1"/>
      <p:bldP spid="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Das „Irrenwesen“ als Ausnahmezustand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BAAC07F-7214-B7A6-92C5-00128CA4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92" y="2852984"/>
            <a:ext cx="2619703" cy="21998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2800" dirty="0"/>
              <a:t>Psychiatrie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E736DE4D-96C4-F8CC-014E-3F82BC1B71C6}"/>
              </a:ext>
            </a:extLst>
          </p:cNvPr>
          <p:cNvSpPr txBox="1">
            <a:spLocks/>
          </p:cNvSpPr>
          <p:nvPr/>
        </p:nvSpPr>
        <p:spPr>
          <a:xfrm>
            <a:off x="6522261" y="3028089"/>
            <a:ext cx="4115872" cy="18111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/>
              <a:t>Polizei</a:t>
            </a:r>
            <a:endParaRPr lang="de-DE" dirty="0"/>
          </a:p>
        </p:txBody>
      </p:sp>
      <p:sp>
        <p:nvSpPr>
          <p:cNvPr id="8" name="Nach rechts gekrümmter Pfeil 7">
            <a:extLst>
              <a:ext uri="{FF2B5EF4-FFF2-40B4-BE49-F238E27FC236}">
                <a16:creationId xmlns:a16="http://schemas.microsoft.com/office/drawing/2014/main" id="{722DD5CB-BE23-248D-C7C2-A76500D3791C}"/>
              </a:ext>
            </a:extLst>
          </p:cNvPr>
          <p:cNvSpPr/>
          <p:nvPr/>
        </p:nvSpPr>
        <p:spPr>
          <a:xfrm rot="5400000">
            <a:off x="4362009" y="650182"/>
            <a:ext cx="1231992" cy="3392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Nach rechts gekrümmter Pfeil 2">
            <a:extLst>
              <a:ext uri="{FF2B5EF4-FFF2-40B4-BE49-F238E27FC236}">
                <a16:creationId xmlns:a16="http://schemas.microsoft.com/office/drawing/2014/main" id="{8B07DA77-625D-D938-ACA2-14400ECCBC1F}"/>
              </a:ext>
            </a:extLst>
          </p:cNvPr>
          <p:cNvSpPr/>
          <p:nvPr/>
        </p:nvSpPr>
        <p:spPr>
          <a:xfrm rot="15981742">
            <a:off x="4526375" y="4085170"/>
            <a:ext cx="1394739" cy="33367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DB0604A-3B16-BD22-CD79-BF751A7486DC}"/>
              </a:ext>
            </a:extLst>
          </p:cNvPr>
          <p:cNvSpPr txBox="1"/>
          <p:nvPr/>
        </p:nvSpPr>
        <p:spPr>
          <a:xfrm rot="20621445">
            <a:off x="4105803" y="2889590"/>
            <a:ext cx="1725181" cy="2308324"/>
          </a:xfrm>
          <a:custGeom>
            <a:avLst/>
            <a:gdLst>
              <a:gd name="connsiteX0" fmla="*/ 0 w 1725181"/>
              <a:gd name="connsiteY0" fmla="*/ 0 h 2308324"/>
              <a:gd name="connsiteX1" fmla="*/ 557809 w 1725181"/>
              <a:gd name="connsiteY1" fmla="*/ 0 h 2308324"/>
              <a:gd name="connsiteX2" fmla="*/ 1081113 w 1725181"/>
              <a:gd name="connsiteY2" fmla="*/ 0 h 2308324"/>
              <a:gd name="connsiteX3" fmla="*/ 1725181 w 1725181"/>
              <a:gd name="connsiteY3" fmla="*/ 0 h 2308324"/>
              <a:gd name="connsiteX4" fmla="*/ 1725181 w 1725181"/>
              <a:gd name="connsiteY4" fmla="*/ 553998 h 2308324"/>
              <a:gd name="connsiteX5" fmla="*/ 1725181 w 1725181"/>
              <a:gd name="connsiteY5" fmla="*/ 1084912 h 2308324"/>
              <a:gd name="connsiteX6" fmla="*/ 1725181 w 1725181"/>
              <a:gd name="connsiteY6" fmla="*/ 1615827 h 2308324"/>
              <a:gd name="connsiteX7" fmla="*/ 1725181 w 1725181"/>
              <a:gd name="connsiteY7" fmla="*/ 2308324 h 2308324"/>
              <a:gd name="connsiteX8" fmla="*/ 1150121 w 1725181"/>
              <a:gd name="connsiteY8" fmla="*/ 2308324 h 2308324"/>
              <a:gd name="connsiteX9" fmla="*/ 626816 w 1725181"/>
              <a:gd name="connsiteY9" fmla="*/ 2308324 h 2308324"/>
              <a:gd name="connsiteX10" fmla="*/ 0 w 1725181"/>
              <a:gd name="connsiteY10" fmla="*/ 2308324 h 2308324"/>
              <a:gd name="connsiteX11" fmla="*/ 0 w 1725181"/>
              <a:gd name="connsiteY11" fmla="*/ 1731243 h 2308324"/>
              <a:gd name="connsiteX12" fmla="*/ 0 w 1725181"/>
              <a:gd name="connsiteY12" fmla="*/ 1131079 h 2308324"/>
              <a:gd name="connsiteX13" fmla="*/ 0 w 1725181"/>
              <a:gd name="connsiteY13" fmla="*/ 577081 h 2308324"/>
              <a:gd name="connsiteX14" fmla="*/ 0 w 1725181"/>
              <a:gd name="connsiteY1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5181" h="2308324" extrusionOk="0">
                <a:moveTo>
                  <a:pt x="0" y="0"/>
                </a:moveTo>
                <a:cubicBezTo>
                  <a:pt x="145580" y="-38659"/>
                  <a:pt x="411337" y="33303"/>
                  <a:pt x="557809" y="0"/>
                </a:cubicBezTo>
                <a:cubicBezTo>
                  <a:pt x="704281" y="-33303"/>
                  <a:pt x="926030" y="32344"/>
                  <a:pt x="1081113" y="0"/>
                </a:cubicBezTo>
                <a:cubicBezTo>
                  <a:pt x="1236196" y="-32344"/>
                  <a:pt x="1418616" y="705"/>
                  <a:pt x="1725181" y="0"/>
                </a:cubicBezTo>
                <a:cubicBezTo>
                  <a:pt x="1738609" y="154745"/>
                  <a:pt x="1676214" y="295756"/>
                  <a:pt x="1725181" y="553998"/>
                </a:cubicBezTo>
                <a:cubicBezTo>
                  <a:pt x="1774148" y="812240"/>
                  <a:pt x="1686034" y="830170"/>
                  <a:pt x="1725181" y="1084912"/>
                </a:cubicBezTo>
                <a:cubicBezTo>
                  <a:pt x="1764328" y="1339654"/>
                  <a:pt x="1723781" y="1388004"/>
                  <a:pt x="1725181" y="1615827"/>
                </a:cubicBezTo>
                <a:cubicBezTo>
                  <a:pt x="1726581" y="1843650"/>
                  <a:pt x="1712133" y="1993833"/>
                  <a:pt x="1725181" y="2308324"/>
                </a:cubicBezTo>
                <a:cubicBezTo>
                  <a:pt x="1485052" y="2316040"/>
                  <a:pt x="1380106" y="2248539"/>
                  <a:pt x="1150121" y="2308324"/>
                </a:cubicBezTo>
                <a:cubicBezTo>
                  <a:pt x="920136" y="2368109"/>
                  <a:pt x="822903" y="2304661"/>
                  <a:pt x="626816" y="2308324"/>
                </a:cubicBezTo>
                <a:cubicBezTo>
                  <a:pt x="430730" y="2311987"/>
                  <a:pt x="230824" y="2263459"/>
                  <a:pt x="0" y="2308324"/>
                </a:cubicBezTo>
                <a:cubicBezTo>
                  <a:pt x="-35326" y="2034805"/>
                  <a:pt x="30042" y="1863655"/>
                  <a:pt x="0" y="1731243"/>
                </a:cubicBezTo>
                <a:cubicBezTo>
                  <a:pt x="-30042" y="1598831"/>
                  <a:pt x="54733" y="1428720"/>
                  <a:pt x="0" y="1131079"/>
                </a:cubicBezTo>
                <a:cubicBezTo>
                  <a:pt x="-54733" y="833438"/>
                  <a:pt x="13491" y="729016"/>
                  <a:pt x="0" y="577081"/>
                </a:cubicBezTo>
                <a:cubicBezTo>
                  <a:pt x="-13491" y="425146"/>
                  <a:pt x="32361" y="19941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12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e-DE" dirty="0"/>
              <a:t>- Gegenseitige Unterstützung</a:t>
            </a:r>
          </a:p>
          <a:p>
            <a:endParaRPr lang="de-DE" dirty="0"/>
          </a:p>
          <a:p>
            <a:r>
              <a:rPr lang="de-DE" dirty="0"/>
              <a:t> – aber auch Abgrenzung und Kompetenz-Konflikt</a:t>
            </a:r>
          </a:p>
        </p:txBody>
      </p:sp>
    </p:spTree>
    <p:extLst>
      <p:ext uri="{BB962C8B-B14F-4D97-AF65-F5344CB8AC3E}">
        <p14:creationId xmlns:p14="http://schemas.microsoft.com/office/powerpoint/2010/main" val="15857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leidung, Mobiliar, Schuhwerk, Tisch enthält.&#10;&#10;Automatisch generierte Beschreibung">
            <a:extLst>
              <a:ext uri="{FF2B5EF4-FFF2-40B4-BE49-F238E27FC236}">
                <a16:creationId xmlns:a16="http://schemas.microsoft.com/office/drawing/2014/main" id="{6A6C6FF4-89B6-27D9-D9BF-EBE0ACC85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2" b="325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0" y="267145"/>
            <a:ext cx="3822189" cy="1899912"/>
          </a:xfrm>
        </p:spPr>
        <p:txBody>
          <a:bodyPr>
            <a:normAutofit/>
          </a:bodyPr>
          <a:lstStyle/>
          <a:p>
            <a:r>
              <a:rPr lang="de-DE" sz="3100" dirty="0"/>
              <a:t>Historisches: </a:t>
            </a:r>
            <a:br>
              <a:rPr lang="de-DE" sz="3100" dirty="0"/>
            </a:br>
            <a:r>
              <a:rPr lang="de-DE" sz="3100" dirty="0"/>
              <a:t>Polizeiproblem seit dem Preußischen ALR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DD5B3-8A89-8FDC-10C1-3C7F9559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1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/>
              <a:t>Situation 1 : Die „Irrenfürsorge“ </a:t>
            </a:r>
          </a:p>
          <a:p>
            <a:r>
              <a:rPr lang="de-DE" sz="2000" dirty="0"/>
              <a:t>Preußisches ALR: Polizeiliche Maßnahmen zunächst nur bei „Gefahr im Verzug“</a:t>
            </a:r>
          </a:p>
          <a:p>
            <a:endParaRPr lang="de-DE" sz="2000" dirty="0"/>
          </a:p>
          <a:p>
            <a:r>
              <a:rPr lang="de-DE" sz="2000" dirty="0"/>
              <a:t>Schon Ministerialerlass v. 8.7.1867:  Zuständigkeitsverlagerung der „Irrenfürsorge“ von Gerichten zur Polizei   </a:t>
            </a:r>
            <a:r>
              <a:rPr lang="de-DE" sz="1600" dirty="0"/>
              <a:t>(Kuban 1997, S. 59)</a:t>
            </a:r>
          </a:p>
          <a:p>
            <a:endParaRPr lang="de-DE" sz="2000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8857EDB4-EFE7-C302-FC58-CFE4F8C33856}"/>
              </a:ext>
            </a:extLst>
          </p:cNvPr>
          <p:cNvCxnSpPr>
            <a:cxnSpLocks/>
          </p:cNvCxnSpPr>
          <p:nvPr/>
        </p:nvCxnSpPr>
        <p:spPr>
          <a:xfrm>
            <a:off x="265043" y="681037"/>
            <a:ext cx="0" cy="990108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6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8B44B-933C-4F24-595B-D2BF1F8C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de-DE" sz="4000" dirty="0"/>
              <a:t>Historisches: </a:t>
            </a:r>
            <a:br>
              <a:rPr lang="de-DE" sz="4000" dirty="0"/>
            </a:br>
            <a:r>
              <a:rPr lang="de-DE" sz="4000" dirty="0"/>
              <a:t>Polizeiproblem seit dem </a:t>
            </a:r>
            <a:r>
              <a:rPr lang="de-DE" sz="4000" dirty="0">
                <a:solidFill>
                  <a:schemeClr val="tx2"/>
                </a:solidFill>
              </a:rPr>
              <a:t>Preußischen ALR</a:t>
            </a:r>
            <a:endParaRPr lang="de-DE" sz="4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F2DD5B3-8A89-8FDC-10C1-3C7F9559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262"/>
            <a:ext cx="102186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2"/>
                </a:solidFill>
              </a:rPr>
              <a:t>Situation 2: Die öffentlich auffälligen „Irren, Blödsinnigen und Rasenden“</a:t>
            </a:r>
          </a:p>
          <a:p>
            <a:pPr marL="0" indent="0">
              <a:buNone/>
            </a:pPr>
            <a:endParaRPr lang="de-DE" sz="2000" b="1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„Dass die Polizei einzuschreiten habe bei gefährlichen und verwahrlosten Kranken, war unumstritten – und lange vor Einführung des ALR geübte Praxis“ </a:t>
            </a:r>
            <a:r>
              <a:rPr lang="de-DE" sz="1600" dirty="0">
                <a:solidFill>
                  <a:schemeClr val="tx2"/>
                </a:solidFill>
              </a:rPr>
              <a:t>(Brink 2010, S. 59)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Bei dem Transport der Kranken in die Anstalt sollte Polizei möglichst ausgeschlossen werden, womit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2"/>
                </a:solidFill>
              </a:rPr>
              <a:t> „...auch Unbilden an den Kranken durch </a:t>
            </a:r>
            <a:r>
              <a:rPr lang="de-DE" sz="2000" dirty="0" err="1">
                <a:solidFill>
                  <a:schemeClr val="tx2"/>
                </a:solidFill>
              </a:rPr>
              <a:t>Unkunde</a:t>
            </a:r>
            <a:r>
              <a:rPr lang="de-DE" sz="2000" dirty="0">
                <a:solidFill>
                  <a:schemeClr val="tx2"/>
                </a:solidFill>
              </a:rPr>
              <a:t> oder Rohheit der Transportanten am meisten verhütet werden“   </a:t>
            </a:r>
            <a:r>
              <a:rPr lang="de-DE" sz="1600" dirty="0">
                <a:solidFill>
                  <a:schemeClr val="tx2"/>
                </a:solidFill>
              </a:rPr>
              <a:t>(Richarz, Irrenpflege, 1844, S. 53)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473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enutzerdefiniert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2C3BE2"/>
      </a:accent2>
      <a:accent3>
        <a:srgbClr val="196B24"/>
      </a:accent3>
      <a:accent4>
        <a:srgbClr val="0E5170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Macintosh PowerPoint</Application>
  <PresentationFormat>Breitbild</PresentationFormat>
  <Paragraphs>88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Wingdings</vt:lpstr>
      <vt:lpstr>Office</vt:lpstr>
      <vt:lpstr>Die Polizei und der Mythos vom „gefährlichen Irren“ </vt:lpstr>
      <vt:lpstr>Dortmund, August 2022</vt:lpstr>
      <vt:lpstr>Berlin, Juni 2013</vt:lpstr>
      <vt:lpstr>Übersicht</vt:lpstr>
      <vt:lpstr>Psychisch erkrankte Bürger: „Schlechte Karten“  bei Konflikten mit der Polizei</vt:lpstr>
      <vt:lpstr>Das „Irrenwesen“ als polizeilicher ( ? ) Ausnahmezustand</vt:lpstr>
      <vt:lpstr>Das „Irrenwesen“ als Ausnahmezustand</vt:lpstr>
      <vt:lpstr>Historisches:  Polizeiproblem seit dem Preußischen ALR</vt:lpstr>
      <vt:lpstr>Historisches:  Polizeiproblem seit dem Preußischen ALR</vt:lpstr>
      <vt:lpstr>Historisches:  Nach Reichsgründung 1871</vt:lpstr>
      <vt:lpstr>Polizeiausbildung und psychisch erkrankte Menschen heute</vt:lpstr>
      <vt:lpstr>PowerPoint-Präsentation</vt:lpstr>
      <vt:lpstr>PowerPoint-Präsentation</vt:lpstr>
      <vt:lpstr>PowerPoint-Präsentation</vt:lpstr>
      <vt:lpstr>Polizei und psychisch erkrankte Menschen heute: Handlungsbedarf ?</vt:lpstr>
      <vt:lpstr>Polizei und psychisch erkrankte Menschen heute: Handlungsbedarf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 Jasch</dc:creator>
  <cp:lastModifiedBy>Micha Jasch</cp:lastModifiedBy>
  <cp:revision>18</cp:revision>
  <cp:lastPrinted>2024-06-29T11:07:36Z</cp:lastPrinted>
  <dcterms:created xsi:type="dcterms:W3CDTF">2024-04-19T09:57:14Z</dcterms:created>
  <dcterms:modified xsi:type="dcterms:W3CDTF">2024-07-03T12:45:03Z</dcterms:modified>
</cp:coreProperties>
</file>